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  <p:embeddedFontLst>
    <p:embeddedFont>
      <p:font typeface="FGRKCU+CenturyGothic"/>
      <p:regular r:id="rId45"/>
    </p:embeddedFont>
    <p:embeddedFont>
      <p:font typeface="HDBTRR+CenturyGothic-Bold"/>
      <p:regular r:id="rId46"/>
    </p:embeddedFont>
    <p:embeddedFont>
      <p:font typeface="QLVPUN+ArialMT"/>
      <p:regular r:id="rId47"/>
    </p:embeddedFont>
    <p:embeddedFont>
      <p:font typeface="UKWOFB+Wingdings-Regular"/>
      <p:regular r:id="rId4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font" Target="fonts/font1.fntdata" /><Relationship Id="rId46" Type="http://schemas.openxmlformats.org/officeDocument/2006/relationships/font" Target="fonts/font2.fntdata" /><Relationship Id="rId47" Type="http://schemas.openxmlformats.org/officeDocument/2006/relationships/font" Target="fonts/font3.fntdata" /><Relationship Id="rId48" Type="http://schemas.openxmlformats.org/officeDocument/2006/relationships/font" Target="fonts/font4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34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sciencedirect.com/science/article/pii/S0168192322000028" TargetMode="External" /><Relationship Id="rId3" Type="http://schemas.openxmlformats.org/officeDocument/2006/relationships/image" Target="../media/image36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hyperlink" Target="http://www.intersucho.cz/" TargetMode="External" /><Relationship Id="rId4" Type="http://schemas.openxmlformats.org/officeDocument/2006/relationships/hyperlink" Target="http://www.windy.com/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34615" y="600087"/>
            <a:ext cx="4929744" cy="2855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995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Drought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impact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reporting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-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National</a:t>
            </a:r>
          </a:p>
          <a:p>
            <a:pPr marL="20637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Drought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Monitoring</a:t>
            </a:r>
          </a:p>
          <a:p>
            <a:pPr marL="787400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System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in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Czech</a:t>
            </a:r>
          </a:p>
          <a:p>
            <a:pPr marL="2606675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Republic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5998" y="3808891"/>
            <a:ext cx="4905032" cy="1151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62249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77b93f"/>
                </a:solidFill>
                <a:latin typeface="HDBTRR+CenturyGothic-Bold"/>
                <a:cs typeface="HDBTRR+CenturyGothic-Bold"/>
              </a:rPr>
              <a:t>Monika</a:t>
            </a:r>
            <a:r>
              <a:rPr dirty="0" sz="2000" b="1">
                <a:solidFill>
                  <a:srgbClr val="77b93f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000" b="1">
                <a:solidFill>
                  <a:srgbClr val="77b93f"/>
                </a:solidFill>
                <a:latin typeface="HDBTRR+CenturyGothic-Bold"/>
                <a:cs typeface="HDBTRR+CenturyGothic-Bold"/>
              </a:rPr>
              <a:t>Bláhová</a:t>
            </a:r>
          </a:p>
          <a:p>
            <a:pPr marL="0" marR="0">
              <a:lnSpc>
                <a:spcPts val="2452"/>
              </a:lnSpc>
              <a:spcBef>
                <a:spcPts val="650"/>
              </a:spcBef>
              <a:spcAft>
                <a:spcPts val="0"/>
              </a:spcAft>
            </a:pP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Global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Change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Research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Institute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CAS</a:t>
            </a:r>
          </a:p>
          <a:p>
            <a:pPr marL="1363662" marR="0">
              <a:lnSpc>
                <a:spcPts val="2452"/>
              </a:lnSpc>
              <a:spcBef>
                <a:spcPts val="707"/>
              </a:spcBef>
              <a:spcAft>
                <a:spcPts val="0"/>
              </a:spcAft>
            </a:pP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blahova.m@czechglobe.cz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783648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Intersucho.cz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Remote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sensing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4746" y="1093628"/>
            <a:ext cx="548096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Relative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soil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moisture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content,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3346" y="1477676"/>
            <a:ext cx="6096574" cy="858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vegetation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condition,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evaporative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stress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index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4746" y="2372772"/>
            <a:ext cx="618434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Various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sources,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spatial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resolution,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83346" y="2756820"/>
            <a:ext cx="4286198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level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data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processing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54746" y="3267868"/>
            <a:ext cx="627442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Focus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central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Europe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well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83346" y="3651917"/>
            <a:ext cx="389512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Czechia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Slovakia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10708171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Intersucho.cz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National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Reporting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Network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4746" y="1306132"/>
            <a:ext cx="625233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Voluntary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group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few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hundred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3346" y="1647507"/>
            <a:ext cx="2109331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4746" y="2115884"/>
            <a:ext cx="658723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Agriculturists,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Foresters,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Fruit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growers,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83346" y="2457260"/>
            <a:ext cx="558283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Wine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growers,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Seedling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growers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54746" y="2925636"/>
            <a:ext cx="621575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Evaluating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soil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moisture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conditions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83346" y="3267012"/>
            <a:ext cx="2329348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change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54746" y="3735388"/>
            <a:ext cx="538104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Evaluating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observed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83346" y="4076764"/>
            <a:ext cx="572289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impacts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crops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expected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83346" y="4418140"/>
            <a:ext cx="1637451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yield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loss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54746" y="4886516"/>
            <a:ext cx="5077730" cy="1410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Simple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online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questionnaire</a:t>
            </a:r>
          </a:p>
          <a:p>
            <a:pPr marL="0" marR="0">
              <a:lnSpc>
                <a:spcPts val="3433"/>
              </a:lnSpc>
              <a:spcBef>
                <a:spcPts val="254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measuring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devices</a:t>
            </a:r>
          </a:p>
          <a:p>
            <a:pPr marL="0" marR="0">
              <a:lnSpc>
                <a:spcPts val="3433"/>
              </a:lnSpc>
              <a:spcBef>
                <a:spcPts val="254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Farm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level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1120739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Intersucho.cz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Comprehensive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view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10981404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Intersucho.cz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Global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SoilClim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windy.com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4746" y="892539"/>
            <a:ext cx="615421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Global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layers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for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Intensity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3346" y="1276587"/>
            <a:ext cx="598774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Relative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Soil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Moisture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content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4746" y="1787635"/>
            <a:ext cx="6277505" cy="1496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0-40,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0-100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cm</a:t>
            </a:r>
          </a:p>
          <a:p>
            <a:pPr marL="0" marR="0">
              <a:lnSpc>
                <a:spcPts val="3433"/>
              </a:lnSpc>
              <a:spcBef>
                <a:spcPts val="64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9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days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prediction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Windy.com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-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&gt;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monitoring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23503" y="1361581"/>
            <a:ext cx="4936593" cy="1209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2.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National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Drought</a:t>
            </a:r>
          </a:p>
          <a:p>
            <a:pPr marL="212725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Reporting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Network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3948255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4" y="1384757"/>
            <a:ext cx="6390085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Voluntary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group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active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farmers,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giving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034" y="1640789"/>
            <a:ext cx="5344707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weekly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feedback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from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their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locality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2434" y="2023821"/>
            <a:ext cx="6573638" cy="1050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286">
                <a:solidFill>
                  <a:srgbClr val="000000"/>
                </a:solidFill>
                <a:latin typeface="FGRKCU+CenturyGothic"/>
                <a:cs typeface="FGRKCU+CenturyGothic"/>
              </a:rPr>
              <a:t>E</a:t>
            </a:r>
            <a:r>
              <a:rPr dirty="0" sz="61400" baseline="-83950" spc="-273">
                <a:solidFill>
                  <a:srgbClr val="000000"/>
                </a:solidFill>
                <a:latin typeface="FGRKCU+CenturyGothic"/>
                <a:cs typeface="FGRKCU+CenturyGothic"/>
              </a:rPr>
              <a:t>e</a:t>
            </a:r>
            <a:r>
              <a:rPr dirty="0" sz="2400" spc="-1059">
                <a:solidFill>
                  <a:srgbClr val="000000"/>
                </a:solidFill>
                <a:latin typeface="FGRKCU+CenturyGothic"/>
                <a:cs typeface="FGRKCU+CenturyGothic"/>
              </a:rPr>
              <a:t>v</a:t>
            </a:r>
            <a:r>
              <a:rPr dirty="0" sz="61400" baseline="-83950" spc="-93">
                <a:solidFill>
                  <a:srgbClr val="000000"/>
                </a:solidFill>
                <a:latin typeface="FGRKCU+CenturyGothic"/>
                <a:cs typeface="FGRKCU+CenturyGothic"/>
              </a:rPr>
              <a:t>x</a:t>
            </a:r>
            <a:r>
              <a:rPr dirty="0" sz="2400" spc="-1547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61400" baseline="-83950" spc="-88">
                <a:solidFill>
                  <a:srgbClr val="000000"/>
                </a:solidFill>
                <a:latin typeface="FGRKCU+CenturyGothic"/>
                <a:cs typeface="FGRKCU+CenturyGothic"/>
              </a:rPr>
              <a:t>p</a:t>
            </a:r>
            <a:r>
              <a:rPr dirty="0" sz="2400" spc="-392">
                <a:solidFill>
                  <a:srgbClr val="000000"/>
                </a:solidFill>
                <a:latin typeface="FGRKCU+CenturyGothic"/>
                <a:cs typeface="FGRKCU+CenturyGothic"/>
              </a:rPr>
              <a:t>l</a:t>
            </a:r>
            <a:r>
              <a:rPr dirty="0" sz="61400" baseline="-83950" spc="-1168">
                <a:solidFill>
                  <a:srgbClr val="000000"/>
                </a:solidFill>
                <a:latin typeface="FGRKCU+CenturyGothic"/>
                <a:cs typeface="FGRKCU+CenturyGothic"/>
              </a:rPr>
              <a:t>e</a:t>
            </a:r>
            <a:r>
              <a:rPr dirty="0" sz="2400" spc="-293">
                <a:solidFill>
                  <a:srgbClr val="000000"/>
                </a:solidFill>
                <a:latin typeface="FGRKCU+CenturyGothic"/>
                <a:cs typeface="FGRKCU+CenturyGothic"/>
              </a:rPr>
              <a:t>u</a:t>
            </a:r>
            <a:r>
              <a:rPr dirty="0" sz="61400" baseline="-83950" spc="-430">
                <a:solidFill>
                  <a:srgbClr val="000000"/>
                </a:solidFill>
                <a:latin typeface="FGRKCU+CenturyGothic"/>
                <a:cs typeface="FGRKCU+CenturyGothic"/>
              </a:rPr>
              <a:t>r</a:t>
            </a:r>
            <a:r>
              <a:rPr dirty="0" sz="2400" spc="-121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61400" baseline="-83950" spc="-41">
                <a:solidFill>
                  <a:srgbClr val="000000"/>
                </a:solidFill>
                <a:latin typeface="FGRKCU+CenturyGothic"/>
                <a:cs typeface="FGRKCU+CenturyGothic"/>
              </a:rPr>
              <a:t>ti</a:t>
            </a:r>
            <a:r>
              <a:rPr dirty="0" sz="2400" spc="-732">
                <a:solidFill>
                  <a:srgbClr val="000000"/>
                </a:solidFill>
                <a:latin typeface="FGRKCU+CenturyGothic"/>
                <a:cs typeface="FGRKCU+CenturyGothic"/>
              </a:rPr>
              <a:t>t</a:t>
            </a:r>
            <a:r>
              <a:rPr dirty="0" sz="61400" baseline="-83950" spc="-201">
                <a:solidFill>
                  <a:srgbClr val="000000"/>
                </a:solidFill>
                <a:latin typeface="FGRKCU+CenturyGothic"/>
                <a:cs typeface="FGRKCU+CenturyGothic"/>
              </a:rPr>
              <a:t>s</a:t>
            </a:r>
            <a:r>
              <a:rPr dirty="0" sz="2400" spc="-278">
                <a:solidFill>
                  <a:srgbClr val="000000"/>
                </a:solidFill>
                <a:latin typeface="FGRKCU+CenturyGothic"/>
                <a:cs typeface="FGRKCU+CenturyGothic"/>
              </a:rPr>
              <a:t>i</a:t>
            </a:r>
            <a:r>
              <a:rPr dirty="0" sz="61400" baseline="-83950" spc="-1281">
                <a:solidFill>
                  <a:srgbClr val="000000"/>
                </a:solidFill>
                <a:latin typeface="FGRKCU+CenturyGothic"/>
                <a:cs typeface="FGRKCU+CenturyGothic"/>
              </a:rPr>
              <a:t>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based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their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knowledge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</a:p>
          <a:p>
            <a:pPr marL="0" marR="0">
              <a:lnSpc>
                <a:spcPts val="2942"/>
              </a:lnSpc>
              <a:spcBef>
                <a:spcPts val="123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No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measurements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2434" y="3045917"/>
            <a:ext cx="5882268" cy="794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Simple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online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questionnaire</a:t>
            </a:r>
          </a:p>
          <a:p>
            <a:pPr marL="0" marR="0">
              <a:lnSpc>
                <a:spcPts val="2942"/>
              </a:lnSpc>
              <a:spcBef>
                <a:spcPts val="123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Available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directly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from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intersucho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1034" y="3684981"/>
            <a:ext cx="1292423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website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9634" y="4020826"/>
            <a:ext cx="1716761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FGRKCU+CenturyGothic"/>
                <a:cs typeface="FGRKCU+CenturyGothic"/>
              </a:rPr>
              <a:t>Agriculture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9634" y="4297686"/>
            <a:ext cx="3762223" cy="626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FGRKCU+CenturyGothic"/>
                <a:cs typeface="FGRKCU+CenturyGothic"/>
              </a:rPr>
              <a:t>Fruit</a:t>
            </a:r>
            <a:r>
              <a:rPr dirty="0" sz="20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FGRKCU+CenturyGothic"/>
                <a:cs typeface="FGRKCU+CenturyGothic"/>
              </a:rPr>
              <a:t>growing</a:t>
            </a:r>
            <a:r>
              <a:rPr dirty="0" sz="20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0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FGRKCU+CenturyGothic"/>
                <a:cs typeface="FGRKCU+CenturyGothic"/>
              </a:rPr>
              <a:t>viticulture</a:t>
            </a:r>
          </a:p>
          <a:p>
            <a:pPr marL="0" marR="0">
              <a:lnSpc>
                <a:spcPts val="21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FGRKCU+CenturyGothic"/>
                <a:cs typeface="FGRKCU+CenturyGothic"/>
              </a:rPr>
              <a:t>Forestry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9634" y="4851406"/>
            <a:ext cx="1536746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FGRKCU+CenturyGothic"/>
                <a:cs typeface="FGRKCU+CenturyGothic"/>
              </a:rPr>
              <a:t>Seedlings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2434" y="5175453"/>
            <a:ext cx="5483656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Evaluation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+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pictures,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comments…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3948255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5" y="1438013"/>
            <a:ext cx="506503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active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since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2015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2435" y="1949062"/>
            <a:ext cx="1110759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First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25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nominated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by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Czech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Agricultural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Chamber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1035" y="2333110"/>
            <a:ext cx="637824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help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define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develop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system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2435" y="2844158"/>
            <a:ext cx="1010910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Goal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was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have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up-to-date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information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about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1035" y="3228206"/>
            <a:ext cx="8380338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development,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severity,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its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impacts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crops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2435" y="3739254"/>
            <a:ext cx="1032824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Include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those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who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are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most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concerned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impacted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by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1035" y="4123302"/>
            <a:ext cx="529124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events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process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890069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Czechia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how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does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work?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4" y="1408900"/>
            <a:ext cx="3676694" cy="886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Online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questionnaire</a:t>
            </a:r>
          </a:p>
          <a:p>
            <a:pPr marL="0" marR="0">
              <a:lnSpc>
                <a:spcPts val="3187"/>
              </a:lnSpc>
              <a:spcBef>
                <a:spcPts val="308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4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types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634" y="2244728"/>
            <a:ext cx="3177766" cy="1044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Agriculture</a:t>
            </a:r>
          </a:p>
          <a:p>
            <a:pPr marL="0" marR="0">
              <a:lnSpc>
                <a:spcPts val="26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Fruit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grape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wine</a:t>
            </a:r>
          </a:p>
          <a:p>
            <a:pPr marL="0" marR="0">
              <a:lnSpc>
                <a:spcPts val="26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Forestry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9634" y="3239900"/>
            <a:ext cx="1652321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Seedlings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2434" y="3623780"/>
            <a:ext cx="1444634" cy="4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3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parts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9634" y="4015616"/>
            <a:ext cx="3890036" cy="166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Evaluation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soil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moisture</a:t>
            </a:r>
          </a:p>
          <a:p>
            <a:pPr marL="0" marR="0">
              <a:lnSpc>
                <a:spcPts val="26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impacts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crops</a:t>
            </a:r>
          </a:p>
          <a:p>
            <a:pPr marL="0" marR="0">
              <a:lnSpc>
                <a:spcPts val="26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Comments</a:t>
            </a:r>
          </a:p>
          <a:p>
            <a:pPr marL="0" marR="0">
              <a:lnSpc>
                <a:spcPts val="26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Additional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information</a:t>
            </a:r>
          </a:p>
          <a:p>
            <a:pPr marL="457200" marR="0">
              <a:lnSpc>
                <a:spcPts val="232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Pictures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96834" y="5646168"/>
            <a:ext cx="1629518" cy="629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Yields</a:t>
            </a:r>
          </a:p>
          <a:p>
            <a:pPr marL="0" marR="0">
              <a:lnSpc>
                <a:spcPts val="23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Phenology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890069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Czechia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how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does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work?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9016" y="1257494"/>
            <a:ext cx="1512540" cy="800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6539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</a:p>
          <a:p>
            <a:pPr marL="0" marR="0">
              <a:lnSpc>
                <a:spcPts val="190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questionnaire</a:t>
            </a:r>
          </a:p>
          <a:p>
            <a:pPr marL="379551" marR="0">
              <a:lnSpc>
                <a:spcPts val="1900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opens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9101" y="1079620"/>
            <a:ext cx="356925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Weekly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evaluating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79101" y="1590668"/>
            <a:ext cx="499023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Retrospectively,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last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07701" y="1974716"/>
            <a:ext cx="1088628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week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9101" y="2485764"/>
            <a:ext cx="4768002" cy="1242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engaged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be</a:t>
            </a:r>
          </a:p>
          <a:p>
            <a:pPr marL="22860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active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send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questionnaire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9525" y="2770030"/>
            <a:ext cx="1403790" cy="800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82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FR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</a:p>
          <a:p>
            <a:pPr marL="0" marR="0">
              <a:lnSpc>
                <a:spcPts val="1900"/>
              </a:lnSpc>
              <a:spcBef>
                <a:spcPts val="152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commentary</a:t>
            </a:r>
          </a:p>
          <a:p>
            <a:pPr marL="158920" marR="0">
              <a:lnSpc>
                <a:spcPts val="1900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uploaded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85497" y="2770030"/>
            <a:ext cx="1334852" cy="800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mail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to</a:t>
            </a:r>
          </a:p>
          <a:p>
            <a:pPr marL="159633" marR="0">
              <a:lnSpc>
                <a:spcPts val="1900"/>
              </a:lnSpc>
              <a:spcBef>
                <a:spcPts val="152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active</a:t>
            </a:r>
          </a:p>
          <a:p>
            <a:pPr marL="133945" marR="0">
              <a:lnSpc>
                <a:spcPts val="1900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reporters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79101" y="3764908"/>
            <a:ext cx="5000264" cy="1242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Weekly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data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processing,</a:t>
            </a:r>
          </a:p>
          <a:p>
            <a:pPr marL="22860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followed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by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mapu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text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commentary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upload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03264" y="5217372"/>
            <a:ext cx="1512540" cy="800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5752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</a:p>
          <a:p>
            <a:pPr marL="0" marR="0">
              <a:lnSpc>
                <a:spcPts val="190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questionnaire</a:t>
            </a:r>
          </a:p>
          <a:p>
            <a:pPr marL="381139" marR="0">
              <a:lnSpc>
                <a:spcPts val="1900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closes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4512" y="5347674"/>
            <a:ext cx="1557825" cy="5400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map</a:t>
            </a:r>
          </a:p>
          <a:p>
            <a:pPr marL="233923" marR="0">
              <a:lnSpc>
                <a:spcPts val="190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produced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3948255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1052" y="1103667"/>
            <a:ext cx="245719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Weekly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report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count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2015-2021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984" y="1392642"/>
            <a:ext cx="386327" cy="3877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1200</a:t>
            </a:r>
          </a:p>
          <a:p>
            <a:pPr marL="0" marR="0">
              <a:lnSpc>
                <a:spcPts val="900"/>
              </a:lnSpc>
              <a:spcBef>
                <a:spcPts val="3988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1000</a:t>
            </a:r>
          </a:p>
          <a:p>
            <a:pPr marL="60325" marR="0">
              <a:lnSpc>
                <a:spcPts val="900"/>
              </a:lnSpc>
              <a:spcBef>
                <a:spcPts val="3988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800</a:t>
            </a:r>
          </a:p>
          <a:p>
            <a:pPr marL="60325" marR="0">
              <a:lnSpc>
                <a:spcPts val="900"/>
              </a:lnSpc>
              <a:spcBef>
                <a:spcPts val="3988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600</a:t>
            </a:r>
          </a:p>
          <a:p>
            <a:pPr marL="60325" marR="0">
              <a:lnSpc>
                <a:spcPts val="900"/>
              </a:lnSpc>
              <a:spcBef>
                <a:spcPts val="3988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400</a:t>
            </a:r>
          </a:p>
          <a:p>
            <a:pPr marL="60325" marR="0">
              <a:lnSpc>
                <a:spcPts val="900"/>
              </a:lnSpc>
              <a:spcBef>
                <a:spcPts val="3938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200</a:t>
            </a:r>
          </a:p>
          <a:p>
            <a:pPr marL="174625" marR="0">
              <a:lnSpc>
                <a:spcPts val="900"/>
              </a:lnSpc>
              <a:spcBef>
                <a:spcPts val="3988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1891" y="1405435"/>
            <a:ext cx="1050614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FGRKCU+CenturyGothic"/>
                <a:cs typeface="FGRKCU+CenturyGothic"/>
              </a:rPr>
              <a:t>Drought</a:t>
            </a:r>
          </a:p>
          <a:p>
            <a:pPr marL="19526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FGRKCU+CenturyGothic"/>
                <a:cs typeface="FGRKCU+CenturyGothic"/>
              </a:rPr>
              <a:t>2015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38243" y="1405435"/>
            <a:ext cx="1050614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FGRKCU+CenturyGothic"/>
                <a:cs typeface="FGRKCU+CenturyGothic"/>
              </a:rPr>
              <a:t>Drought</a:t>
            </a:r>
          </a:p>
          <a:p>
            <a:pPr marL="19526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FGRKCU+CenturyGothic"/>
                <a:cs typeface="FGRKCU+CenturyGothic"/>
              </a:rPr>
              <a:t>2019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68463" y="1428199"/>
            <a:ext cx="1050614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FGRKCU+CenturyGothic"/>
                <a:cs typeface="FGRKCU+CenturyGothic"/>
              </a:rPr>
              <a:t>Drought</a:t>
            </a:r>
          </a:p>
          <a:p>
            <a:pPr marL="19526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FGRKCU+CenturyGothic"/>
                <a:cs typeface="FGRKCU+CenturyGothic"/>
              </a:rPr>
              <a:t>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80748" y="5645187"/>
            <a:ext cx="39709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595959"/>
                </a:solidFill>
                <a:latin typeface="Calibri"/>
                <a:cs typeface="Calibri"/>
              </a:rPr>
              <a:t>Date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216430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5" y="1438013"/>
            <a:ext cx="11575921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Czech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 spc="37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monitoring</a:t>
            </a:r>
            <a:r>
              <a:rPr dirty="0" sz="2800" spc="37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system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global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monitoring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035" y="1822062"/>
            <a:ext cx="168314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products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2435" y="2333109"/>
            <a:ext cx="10803573" cy="2518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National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network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(NRN)</a:t>
            </a:r>
          </a:p>
          <a:p>
            <a:pPr marL="0" marR="0">
              <a:lnSpc>
                <a:spcPts val="3433"/>
              </a:lnSpc>
              <a:spcBef>
                <a:spcPts val="64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Development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Czech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NRN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NRN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examples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from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Slovakia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DriDanube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project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How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engage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kick-start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your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NRN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Why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this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important?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How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use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communicate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your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results?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9238010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Czechia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event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2018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9238010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Czechia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event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2018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9238010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Czechia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event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2018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9238010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Czechia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event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2018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06186" y="1333145"/>
            <a:ext cx="4935859" cy="815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reporters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taken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as</a:t>
            </a:r>
          </a:p>
          <a:p>
            <a:pPr marL="2286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the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main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source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of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crop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2434" y="1408901"/>
            <a:ext cx="5760001" cy="4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Extreme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event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after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3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dry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1034" y="1725893"/>
            <a:ext cx="997086" cy="4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years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34786" y="2015897"/>
            <a:ext cx="409669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damage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and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yield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loss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2434" y="2169884"/>
            <a:ext cx="6007672" cy="4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Heavy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impacts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yields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(cereals,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oil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06186" y="2357273"/>
            <a:ext cx="2320476" cy="941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information</a:t>
            </a:r>
          </a:p>
          <a:p>
            <a:pPr marL="0" marR="0">
              <a:lnSpc>
                <a:spcPts val="343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Thanks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1034" y="2486876"/>
            <a:ext cx="4688615" cy="4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seed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rape,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potatoes,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fodder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1034" y="2803869"/>
            <a:ext cx="2051211" cy="4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production)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2434" y="3247861"/>
            <a:ext cx="6264141" cy="886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Yield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loss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up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60%</a:t>
            </a:r>
          </a:p>
          <a:p>
            <a:pPr marL="0" marR="0">
              <a:lnSpc>
                <a:spcPts val="3187"/>
              </a:lnSpc>
              <a:spcBef>
                <a:spcPts val="308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Decided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subsidies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for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63386" y="3265687"/>
            <a:ext cx="261332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91986" y="3240776"/>
            <a:ext cx="3611267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Already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working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system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63386" y="3596885"/>
            <a:ext cx="2940664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Regular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reporting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63386" y="3952992"/>
            <a:ext cx="3496026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Consistente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damage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1034" y="4008845"/>
            <a:ext cx="3021105" cy="4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agricultural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600">
                <a:solidFill>
                  <a:srgbClr val="000000"/>
                </a:solidFill>
                <a:latin typeface="FGRKCU+CenturyGothic"/>
                <a:cs typeface="FGRKCU+CenturyGothic"/>
              </a:rPr>
              <a:t>sector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391986" y="4245600"/>
            <a:ext cx="1496615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reporting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9634" y="4400680"/>
            <a:ext cx="5383898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How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evaluate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impacts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163386" y="4601708"/>
            <a:ext cx="3585320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Consistency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between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8234" y="4668905"/>
            <a:ext cx="1050627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farms?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391986" y="4894316"/>
            <a:ext cx="4102667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damage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reporting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soil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9634" y="5000629"/>
            <a:ext cx="5661711" cy="712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Whole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country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affected;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multiple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crops</a:t>
            </a:r>
          </a:p>
          <a:p>
            <a:pPr marL="0" marR="0">
              <a:lnSpc>
                <a:spcPts val="26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10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Paperwork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X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time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391986" y="5186924"/>
            <a:ext cx="3042553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moisture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deficiency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63386" y="5543032"/>
            <a:ext cx="3809653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Established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connection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9238010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Czechia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event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2018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10778" y="1361581"/>
            <a:ext cx="5148292" cy="1209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3.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Working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Examples</a:t>
            </a:r>
          </a:p>
          <a:p>
            <a:pPr marL="536575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from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other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regions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3989403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Slovakia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5280" y="1088335"/>
            <a:ext cx="515985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monitoring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through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3880" y="1472383"/>
            <a:ext cx="381017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Intersucho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since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2015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5280" y="1983431"/>
            <a:ext cx="506503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active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since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2016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5280" y="2494479"/>
            <a:ext cx="586611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50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active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from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fields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3880" y="2878527"/>
            <a:ext cx="502548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agriculture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fruit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growing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3989403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Slovakia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7748" y="1416383"/>
            <a:ext cx="329790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FGRKCU+CenturyGothic"/>
                <a:cs typeface="FGRKCU+CenturyGothic"/>
              </a:rPr>
              <a:t>Agriculture</a:t>
            </a:r>
            <a:r>
              <a:rPr dirty="0" sz="1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FGRKCU+CenturyGothic"/>
                <a:cs typeface="FGRKCU+CenturyGothic"/>
              </a:rPr>
              <a:t>fruit</a:t>
            </a:r>
            <a:r>
              <a:rPr dirty="0" sz="1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FGRKCU+CenturyGothic"/>
                <a:cs typeface="FGRKCU+CenturyGothic"/>
              </a:rPr>
              <a:t>growing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78495" y="1417261"/>
            <a:ext cx="1002729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Forestry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62230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DriDanube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region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4" y="1438013"/>
            <a:ext cx="207514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2017-2019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2434" y="1949062"/>
            <a:ext cx="5724621" cy="1242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Designing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whole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system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</a:p>
          <a:p>
            <a:pPr marL="22860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cover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needs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wide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diverse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region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2434" y="3228206"/>
            <a:ext cx="526132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Online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questionnaire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local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034" y="3612254"/>
            <a:ext cx="199012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languages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2434" y="4123302"/>
            <a:ext cx="487549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Various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countries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–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various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1034" y="4507350"/>
            <a:ext cx="532929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needs,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possibilities,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challenges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62230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DriDanube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region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7725" y="1032176"/>
            <a:ext cx="929506" cy="8551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52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Country</a:t>
            </a:r>
          </a:p>
          <a:p>
            <a:pPr marL="0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Slovenia</a:t>
            </a:r>
          </a:p>
          <a:p>
            <a:pPr marL="56095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Croatia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95578" y="1032176"/>
            <a:ext cx="211719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reporters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79812" y="1032176"/>
            <a:ext cx="893452" cy="11493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Reports</a:t>
            </a:r>
          </a:p>
          <a:p>
            <a:pPr marL="135644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1283</a:t>
            </a:r>
          </a:p>
          <a:p>
            <a:pPr marL="135644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2080</a:t>
            </a:r>
          </a:p>
          <a:p>
            <a:pPr marL="193587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605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56691" y="1326380"/>
            <a:ext cx="384125" cy="2326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76</a:t>
            </a:r>
          </a:p>
          <a:p>
            <a:pPr marL="0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56</a:t>
            </a:r>
          </a:p>
          <a:p>
            <a:pPr marL="0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48</a:t>
            </a:r>
          </a:p>
          <a:p>
            <a:pPr marL="0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  <a:p>
            <a:pPr marL="0" marR="0">
              <a:lnSpc>
                <a:spcPts val="1800"/>
              </a:lnSpc>
              <a:spcBef>
                <a:spcPts val="5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  <a:p>
            <a:pPr marL="0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  <a:p>
            <a:pPr marL="0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  <a:p>
            <a:pPr marL="57943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24494" y="1914788"/>
            <a:ext cx="935310" cy="56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Hungary</a:t>
            </a:r>
          </a:p>
          <a:p>
            <a:pPr marL="100037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Serbia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15456" y="2208992"/>
            <a:ext cx="615850" cy="560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2346</a:t>
            </a:r>
          </a:p>
          <a:p>
            <a:pPr marL="115887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48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7813" y="2503196"/>
            <a:ext cx="971252" cy="56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108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Austria</a:t>
            </a:r>
          </a:p>
          <a:p>
            <a:pPr marL="0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Romania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73400" y="2797400"/>
            <a:ext cx="499988" cy="56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573</a:t>
            </a:r>
          </a:p>
          <a:p>
            <a:pPr marL="0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380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5264" y="3091604"/>
            <a:ext cx="2373478" cy="560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8916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Montenegro</a:t>
            </a:r>
          </a:p>
          <a:p>
            <a:pPr marL="0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Bosnia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Herzegovina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73400" y="3385808"/>
            <a:ext cx="49998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125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51224" y="3689954"/>
            <a:ext cx="1639776" cy="560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624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Czech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Republic</a:t>
            </a:r>
          </a:p>
          <a:p>
            <a:pPr marL="0" marR="0">
              <a:lnSpc>
                <a:spcPts val="1800"/>
              </a:lnSpc>
              <a:spcBef>
                <a:spcPts val="516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Slovak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Republic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6997" y="4350756"/>
            <a:ext cx="6616867" cy="9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Over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40000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from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10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countries</a:t>
            </a:r>
          </a:p>
          <a:p>
            <a:pPr marL="0" marR="0">
              <a:lnSpc>
                <a:spcPts val="3433"/>
              </a:lnSpc>
              <a:spcBef>
                <a:spcPts val="64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Up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800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weekly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active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6997" y="5372853"/>
            <a:ext cx="1046540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Agriculture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experts,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farmers,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foresters,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viticulturists,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students,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85597" y="5756901"/>
            <a:ext cx="461370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scientists,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meteorologists...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55253" y="1087261"/>
            <a:ext cx="4904664" cy="1758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7212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1.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Intersucho.cz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–</a:t>
            </a:r>
          </a:p>
          <a:p>
            <a:pPr marL="930275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Czech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National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Drought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Monitoring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75890" y="1361581"/>
            <a:ext cx="4884344" cy="1209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3837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4.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NRN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as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a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tool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of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drought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monitoring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680016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for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monitoring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5" y="1438013"/>
            <a:ext cx="10764471" cy="3029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learned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that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NRN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viable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tool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for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monitoring</a:t>
            </a:r>
          </a:p>
          <a:p>
            <a:pPr marL="0" marR="0">
              <a:lnSpc>
                <a:spcPts val="3433"/>
              </a:lnSpc>
              <a:spcBef>
                <a:spcPts val="64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Near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real-time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information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from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most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concerned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group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Experienced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with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good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sense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what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going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High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level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detail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Responsive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network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contacts</a:t>
            </a:r>
          </a:p>
          <a:p>
            <a:pPr marL="0" marR="0">
              <a:lnSpc>
                <a:spcPts val="3433"/>
              </a:lnSpc>
              <a:spcBef>
                <a:spcPts val="64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Feedback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other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monitoring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tools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680016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for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monitoring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4" y="1403229"/>
            <a:ext cx="3029218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Whole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system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034" y="1744605"/>
            <a:ext cx="366885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transferable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other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1034" y="2085981"/>
            <a:ext cx="405612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countries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with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different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034" y="2427357"/>
            <a:ext cx="121312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needs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2434" y="2895733"/>
            <a:ext cx="3930208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Online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questionnaire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1034" y="3237109"/>
            <a:ext cx="402668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already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prepared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1034" y="3578485"/>
            <a:ext cx="430689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easily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adjustable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1034" y="3919861"/>
            <a:ext cx="406191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language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country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1034" y="4261237"/>
            <a:ext cx="1616298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specifics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2434" y="4730706"/>
            <a:ext cx="480673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https://questionnaire.inter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1034" y="5072082"/>
            <a:ext cx="244973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HDBTRR+CenturyGothic-Bold"/>
                <a:cs typeface="HDBTRR+CenturyGothic-Bold"/>
              </a:rPr>
              <a:t>sucho.cz/en/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6739246"/>
            <a:ext cx="12192000" cy="118753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440" y="153549"/>
            <a:ext cx="680016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NRN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for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monitoring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88300" y="597610"/>
            <a:ext cx="3094856" cy="6388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0">
                <a:solidFill>
                  <a:srgbClr val="0054a6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2435" y="1438013"/>
            <a:ext cx="470507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Not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easy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quick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task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635" y="1891936"/>
            <a:ext cx="4274155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How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engage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reporters?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9635" y="2284620"/>
            <a:ext cx="7402011" cy="1589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Why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should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try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build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reporting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network?</a:t>
            </a:r>
          </a:p>
          <a:p>
            <a:pPr marL="0" marR="0">
              <a:lnSpc>
                <a:spcPts val="2942"/>
              </a:lnSpc>
              <a:spcBef>
                <a:spcPts val="19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How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keep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network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going?</a:t>
            </a:r>
          </a:p>
          <a:p>
            <a:pPr marL="0" marR="0">
              <a:lnSpc>
                <a:spcPts val="2942"/>
              </a:lnSpc>
              <a:spcBef>
                <a:spcPts val="19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Can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trust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their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evaluations?</a:t>
            </a:r>
          </a:p>
          <a:p>
            <a:pPr marL="0" marR="0">
              <a:lnSpc>
                <a:spcPts val="2942"/>
              </a:lnSpc>
              <a:spcBef>
                <a:spcPts val="19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Is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it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worth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effort?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9635" y="3855356"/>
            <a:ext cx="6912514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are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not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so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concerned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about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agriculture.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8235" y="4184540"/>
            <a:ext cx="6753702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Who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should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try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include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our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network?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6913402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Why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do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we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need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reporters?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5" y="1438013"/>
            <a:ext cx="1104824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modeling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remote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sensing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does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not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bring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enough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035" y="1822062"/>
            <a:ext cx="1106689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information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about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occurrence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extent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impacts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2435" y="2333109"/>
            <a:ext cx="1134980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bring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comprehensive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picture,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experts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evaluate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035" y="2717158"/>
            <a:ext cx="470983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impact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various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fields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2435" y="3228206"/>
            <a:ext cx="11303931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With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other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methods,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lack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level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detail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can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achieve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1035" y="3612253"/>
            <a:ext cx="913883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from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cooperation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with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network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local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2435" y="4123302"/>
            <a:ext cx="1120301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case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event,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have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information/data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1035" y="4507350"/>
            <a:ext cx="353310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ready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hand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2435" y="5018397"/>
            <a:ext cx="6989891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are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building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network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contacts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8545606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Can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we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trust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reporters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evaluation?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0256" y="1008800"/>
            <a:ext cx="4581183" cy="10847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u="sng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Validity</a:t>
            </a:r>
            <a:r>
              <a:rPr dirty="0" sz="2200" spc="57" u="sng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2200" spc="58" u="sng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reliability</a:t>
            </a:r>
            <a:r>
              <a:rPr dirty="0" sz="2200" spc="58" u="sng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</a:p>
          <a:p>
            <a:pPr marL="22860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drought</a:t>
            </a:r>
            <a:r>
              <a:rPr dirty="0" sz="2200" spc="57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reporters</a:t>
            </a:r>
            <a:r>
              <a:rPr dirty="0" sz="2200" spc="58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2200" spc="56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esti</a:t>
            </a:r>
            <a:r>
              <a:rPr dirty="0" sz="2200" u="sng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mating</a:t>
            </a:r>
          </a:p>
          <a:p>
            <a:pPr marL="228600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soil</a:t>
            </a:r>
            <a:r>
              <a:rPr dirty="0" sz="2200" spc="58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</a:t>
            </a:r>
            <a:r>
              <a:rPr dirty="0" sz="2200" spc="56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</a:t>
            </a:r>
            <a:r>
              <a:rPr dirty="0" sz="2200" spc="57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2200" spc="58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drough</a:t>
            </a:r>
            <a:r>
              <a:rPr dirty="0" sz="2200" u="sng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</a:p>
          <a:p>
            <a:pPr marL="22860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impacts</a:t>
            </a:r>
            <a:r>
              <a:rPr dirty="0" sz="2200" spc="58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2200" spc="56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</a:t>
            </a:r>
            <a:r>
              <a:rPr dirty="0" sz="2200" spc="58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 u="sng" strike="dblStrike">
                <a:solidFill>
                  <a:srgbClr val="0563c1"/>
                </a:solidFill>
                <a:latin typeface="FGRKCU+CenturyGothic"/>
                <a:cs typeface="FGRKCU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60256" y="2074583"/>
            <a:ext cx="3386266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(Bartošová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et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al.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2022)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60256" y="2436279"/>
            <a:ext cx="1658188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Highlights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17456" y="2746710"/>
            <a:ext cx="4151103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monitoring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by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voluntary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46056" y="2949402"/>
            <a:ext cx="3263049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is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  <a:r>
              <a:rPr dirty="0" sz="1900" spc="4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valuable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46056" y="3152094"/>
            <a:ext cx="1590995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reliable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tool.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17456" y="3418286"/>
            <a:ext cx="3841208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provide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information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46056" y="3620978"/>
            <a:ext cx="3640646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about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moisture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status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46056" y="3823670"/>
            <a:ext cx="2453161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impacts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drought.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17456" y="4089861"/>
            <a:ext cx="3828002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Data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by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were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highly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46056" y="4292553"/>
            <a:ext cx="3385834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correlated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with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models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46056" y="4495245"/>
            <a:ext cx="2033298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indices.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17456" y="4761437"/>
            <a:ext cx="3773963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impact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observations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046056" y="4964129"/>
            <a:ext cx="3233826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could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detect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start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046056" y="5166821"/>
            <a:ext cx="3826004" cy="33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earlier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than</a:t>
            </a:r>
            <a:r>
              <a:rPr dirty="0" sz="1900" spc="5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1900" spc="17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model.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7328946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Who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should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be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our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reporters?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5" y="1391688"/>
            <a:ext cx="5964237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Anyone</a:t>
            </a:r>
            <a:r>
              <a:rPr dirty="0" sz="2200" spc="-1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UKWOFB+Wingdings-Regular"/>
                <a:cs typeface="UKWOFB+Wingdings-Regular"/>
              </a:rPr>
              <a:t></a:t>
            </a:r>
            <a:r>
              <a:rPr dirty="0" sz="22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Any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group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that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makes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sense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035" y="1627609"/>
            <a:ext cx="2397677" cy="1709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your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country</a:t>
            </a:r>
          </a:p>
          <a:p>
            <a:pPr marL="228600" marR="0">
              <a:lnSpc>
                <a:spcPts val="2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Agriculturists</a:t>
            </a:r>
          </a:p>
          <a:p>
            <a:pPr marL="228600" marR="0">
              <a:lnSpc>
                <a:spcPts val="20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Forestry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experts</a:t>
            </a:r>
          </a:p>
          <a:p>
            <a:pPr marL="22860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Meteorologists</a:t>
            </a:r>
          </a:p>
          <a:p>
            <a:pPr marL="22860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Hydrologist</a:t>
            </a:r>
          </a:p>
          <a:p>
            <a:pPr marL="228600" marR="0">
              <a:lnSpc>
                <a:spcPts val="20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Gardeners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9635" y="3269000"/>
            <a:ext cx="2428474" cy="866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Livestock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keepers</a:t>
            </a:r>
          </a:p>
          <a:p>
            <a:pPr marL="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Phenologists</a:t>
            </a:r>
          </a:p>
          <a:p>
            <a:pPr marL="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FGRKCU+CenturyGothic"/>
                <a:cs typeface="FGRKCU+CenturyGothic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2435" y="4480537"/>
            <a:ext cx="6425873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Soil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is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an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essential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factor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almost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all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1035" y="4715233"/>
            <a:ext cx="4889399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fields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dealing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with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impacts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2435" y="5076930"/>
            <a:ext cx="6215115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Coumpound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events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connected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1035" y="5311626"/>
            <a:ext cx="4334754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are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critical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almost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every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FGRKCU+CenturyGothic"/>
                <a:cs typeface="FGRKCU+CenturyGothic"/>
              </a:rPr>
              <a:t>field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9938542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How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to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engage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potential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collaborators?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5" y="1438013"/>
            <a:ext cx="1097780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When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you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reach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your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potential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partner,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recommended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035" y="1822062"/>
            <a:ext cx="4500697" cy="865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have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something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hand</a:t>
            </a:r>
          </a:p>
          <a:p>
            <a:pPr marL="228600" marR="0">
              <a:lnSpc>
                <a:spcPts val="2942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First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maps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2435" y="2668668"/>
            <a:ext cx="6076952" cy="18276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Website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support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your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network</a:t>
            </a:r>
          </a:p>
          <a:p>
            <a:pPr marL="457200" marR="0">
              <a:lnSpc>
                <a:spcPts val="2942"/>
              </a:lnSpc>
              <a:spcBef>
                <a:spcPts val="19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Questionnaire</a:t>
            </a:r>
          </a:p>
          <a:p>
            <a:pPr marL="0" marR="0">
              <a:lnSpc>
                <a:spcPts val="3433"/>
              </a:lnSpc>
              <a:spcBef>
                <a:spcPts val="649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Meet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your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target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group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person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Discuss,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explain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2435" y="4533258"/>
            <a:ext cx="1096112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Prepare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strong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arguments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about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why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NRN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makes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sense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1035" y="4917306"/>
            <a:ext cx="230844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your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country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617222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What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are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the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outcomes?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35" y="1438013"/>
            <a:ext cx="6607264" cy="9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Unique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database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with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regular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inputs</a:t>
            </a:r>
          </a:p>
          <a:p>
            <a:pPr marL="0" marR="0">
              <a:lnSpc>
                <a:spcPts val="3433"/>
              </a:lnSpc>
              <a:spcBef>
                <a:spcPts val="64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Datailed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maps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635" y="2402984"/>
            <a:ext cx="10630262" cy="804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Feedback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for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reporters</a:t>
            </a:r>
          </a:p>
          <a:p>
            <a:pPr marL="0" marR="0">
              <a:lnSpc>
                <a:spcPts val="2942"/>
              </a:lnSpc>
              <a:spcBef>
                <a:spcPts val="19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Tool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for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promoting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spreading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awareness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FGRKCU+CenturyGothic"/>
                <a:cs typeface="FGRKCU+CenturyGothic"/>
              </a:rPr>
              <a:t>challenges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2435" y="3245477"/>
            <a:ext cx="1087335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Source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information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supporting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models,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measurements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035" y="3629526"/>
            <a:ext cx="371557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satellite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observations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2435" y="4140574"/>
            <a:ext cx="1145679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Building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close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connections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with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most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affected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groups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your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1035" y="4524622"/>
            <a:ext cx="138866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regions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2435" y="5035670"/>
            <a:ext cx="1107563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Gaining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full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picture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view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what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going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your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landscape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34354" y="1249072"/>
            <a:ext cx="701591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Thank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you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for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your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GRKCU+CenturyGothic"/>
                <a:cs typeface="FGRKCU+CenturyGothic"/>
              </a:rPr>
              <a:t>attention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58428" y="2262933"/>
            <a:ext cx="4905032" cy="1151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62249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77b93f"/>
                </a:solidFill>
                <a:latin typeface="HDBTRR+CenturyGothic-Bold"/>
                <a:cs typeface="HDBTRR+CenturyGothic-Bold"/>
              </a:rPr>
              <a:t>Monika</a:t>
            </a:r>
            <a:r>
              <a:rPr dirty="0" sz="2000" b="1">
                <a:solidFill>
                  <a:srgbClr val="77b93f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000" b="1">
                <a:solidFill>
                  <a:srgbClr val="77b93f"/>
                </a:solidFill>
                <a:latin typeface="HDBTRR+CenturyGothic-Bold"/>
                <a:cs typeface="HDBTRR+CenturyGothic-Bold"/>
              </a:rPr>
              <a:t>Bláhová</a:t>
            </a:r>
          </a:p>
          <a:p>
            <a:pPr marL="0" marR="0">
              <a:lnSpc>
                <a:spcPts val="2452"/>
              </a:lnSpc>
              <a:spcBef>
                <a:spcPts val="650"/>
              </a:spcBef>
              <a:spcAft>
                <a:spcPts val="0"/>
              </a:spcAft>
            </a:pP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Global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Change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Research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Institute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 </a:t>
            </a: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CAS</a:t>
            </a:r>
          </a:p>
          <a:p>
            <a:pPr marL="1363662" marR="0">
              <a:lnSpc>
                <a:spcPts val="2452"/>
              </a:lnSpc>
              <a:spcBef>
                <a:spcPts val="707"/>
              </a:spcBef>
              <a:spcAft>
                <a:spcPts val="0"/>
              </a:spcAft>
            </a:pPr>
            <a:r>
              <a:rPr dirty="0" sz="2000">
                <a:solidFill>
                  <a:srgbClr val="77b93f"/>
                </a:solidFill>
                <a:latin typeface="FGRKCU+CenturyGothic"/>
                <a:cs typeface="FGRKCU+CenturyGothic"/>
              </a:rPr>
              <a:t>blahova.m@czechglobe.cz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1037394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Intersucho.cz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Czech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Monitoring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4746" y="1340916"/>
            <a:ext cx="479039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Daily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weekly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3346" y="1724964"/>
            <a:ext cx="628336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monitoring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prediction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products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4746" y="2236012"/>
            <a:ext cx="6309511" cy="39244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Soil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(agricultural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drought)</a:t>
            </a:r>
          </a:p>
          <a:p>
            <a:pPr marL="0" marR="0">
              <a:lnSpc>
                <a:spcPts val="3433"/>
              </a:lnSpc>
              <a:spcBef>
                <a:spcPts val="64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500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x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500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spatial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resolution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Czechia,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Slovakia,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Central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Europe,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Global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2012</a:t>
            </a:r>
          </a:p>
          <a:p>
            <a:pPr marL="0" marR="0">
              <a:lnSpc>
                <a:spcPts val="3433"/>
              </a:lnSpc>
              <a:spcBef>
                <a:spcPts val="64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Comrehensive</a:t>
            </a:r>
            <a:r>
              <a:rPr dirty="0" sz="2800" spc="46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drought</a:t>
            </a:r>
            <a:r>
              <a:rPr dirty="0" sz="2800" spc="12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evaluation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u="sng">
                <a:solidFill>
                  <a:srgbClr val="0563c1"/>
                </a:solidFill>
                <a:latin typeface="FGRKCU+CenturyGothic"/>
                <a:cs typeface="FGRKCU+Century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www.intersucho.cz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u="sng">
                <a:solidFill>
                  <a:srgbClr val="0563c1"/>
                </a:solidFill>
                <a:latin typeface="FGRKCU+CenturyGothic"/>
                <a:cs typeface="FGRKCU+Century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www.windy.com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87180"/>
            <a:ext cx="11444396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Intersucho.cz</a:t>
            </a:r>
            <a:r>
              <a:rPr dirty="0" sz="36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36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36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36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Comprehensive</a:t>
            </a:r>
            <a:r>
              <a:rPr dirty="0" sz="36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36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drought</a:t>
            </a:r>
            <a:r>
              <a:rPr dirty="0" sz="36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3600" b="1">
                <a:solidFill>
                  <a:srgbClr val="0054a6"/>
                </a:solidFill>
                <a:latin typeface="HDBTRR+CenturyGothic-Bold"/>
                <a:cs typeface="HDBTRR+CenturyGothic-Bold"/>
              </a:rPr>
              <a:t>monitoring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9666" y="1301971"/>
            <a:ext cx="2581440" cy="90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SoilClim</a:t>
            </a: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water</a:t>
            </a:r>
          </a:p>
          <a:p>
            <a:pPr marL="48815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balance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64540" y="1301971"/>
            <a:ext cx="1667346" cy="1327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868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Remote</a:t>
            </a:r>
          </a:p>
          <a:p>
            <a:pPr marL="11350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sensing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products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58401" y="1301971"/>
            <a:ext cx="1709886" cy="1327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181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National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reporting</a:t>
            </a:r>
          </a:p>
          <a:p>
            <a:pPr marL="89693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network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51654" y="2155411"/>
            <a:ext cx="126191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HDBTRR+CenturyGothic-Bold"/>
                <a:cs typeface="HDBTRR+CenturyGothic-Bold"/>
              </a:rPr>
              <a:t>model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58653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Intersucho.cz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-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SoilClim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4746" y="1340916"/>
            <a:ext cx="6500541" cy="3286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Water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balance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model</a:t>
            </a:r>
          </a:p>
          <a:p>
            <a:pPr marL="0" marR="0">
              <a:lnSpc>
                <a:spcPts val="3433"/>
              </a:lnSpc>
              <a:spcBef>
                <a:spcPts val="64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0-40,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40-100,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0-100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cm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Meteorological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inputs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from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the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station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network,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soil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properties,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land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cover</a:t>
            </a:r>
          </a:p>
          <a:p>
            <a:pPr marL="0" marR="0">
              <a:lnSpc>
                <a:spcPts val="3433"/>
              </a:lnSpc>
              <a:spcBef>
                <a:spcPts val="64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500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x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500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spatial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data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outputs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Daily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4746" y="4664253"/>
            <a:ext cx="6528989" cy="1242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Including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mid-range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prediction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</a:p>
          <a:p>
            <a:pPr marL="22860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statistical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prognosis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for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up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6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months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58653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Intersucho.cz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-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SoilClim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58653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Intersucho.cz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-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SoilClim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53549"/>
            <a:ext cx="855527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Intersucho.cz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–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SoilClim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 </a:t>
            </a:r>
            <a:r>
              <a:rPr dirty="0" sz="4000" b="1">
                <a:solidFill>
                  <a:srgbClr val="2f5597"/>
                </a:solidFill>
                <a:latin typeface="HDBTRR+CenturyGothic-Bold"/>
                <a:cs typeface="HDBTRR+CenturyGothic-Bold"/>
              </a:rPr>
              <a:t>prediction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4746" y="1340916"/>
            <a:ext cx="603894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9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days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predicted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agroclimatic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3346" y="1724964"/>
            <a:ext cx="5833786" cy="858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conditions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(T,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p)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soil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moisture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content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4746" y="2620061"/>
            <a:ext cx="5050661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ECMWF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IFS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model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+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4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other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83346" y="3004108"/>
            <a:ext cx="326467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prediction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models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54746" y="3515156"/>
            <a:ext cx="6126736" cy="1242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VPUN+ArialMT"/>
                <a:cs typeface="QLVPU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Publishing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daily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together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with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text</a:t>
            </a:r>
          </a:p>
          <a:p>
            <a:pPr marL="22860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information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about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expected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conditions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and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FGRKCU+CenturyGothic"/>
                <a:cs typeface="FGRKCU+CenturyGothic"/>
              </a:rPr>
              <a:t>risks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2023-05-31T00:36:43-05:00</dcterms:modified>
</cp:coreProperties>
</file>